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5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AE356-DEF4-BBF7-1F2C-7C1DF5E6D7F9}" v="768" dt="2024-05-23T20:24:00.159"/>
    <p1510:client id="{F31D7AB5-DE5A-1F0C-C9C6-B54CF0F01F34}" v="122" dt="2024-05-23T16:56:41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23.05.2024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Renasce</a:t>
            </a:r>
            <a:r>
              <a:rPr lang="de-DE" dirty="0"/>
              <a:t> </a:t>
            </a:r>
            <a:r>
              <a:rPr lang="de-DE" dirty="0" err="1"/>
              <a:t>dados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Enquete </a:t>
            </a:r>
            <a:r>
              <a:rPr lang="de-DE" dirty="0" err="1"/>
              <a:t>com</a:t>
            </a:r>
            <a:r>
              <a:rPr lang="de-DE" dirty="0"/>
              <a:t> </a:t>
            </a:r>
            <a:r>
              <a:rPr lang="de-DE" dirty="0" err="1"/>
              <a:t>empreendimento</a:t>
            </a:r>
            <a:r>
              <a:rPr lang="de-DE" dirty="0"/>
              <a:t> </a:t>
            </a:r>
            <a:r>
              <a:rPr lang="de-DE" dirty="0" err="1"/>
              <a:t>turísticos</a:t>
            </a:r>
            <a:r>
              <a:rPr lang="de-DE" dirty="0"/>
              <a:t> </a:t>
            </a:r>
            <a:r>
              <a:rPr lang="de-DE" dirty="0" err="1"/>
              <a:t>para</a:t>
            </a:r>
            <a:r>
              <a:rPr lang="de-DE" dirty="0"/>
              <a:t> </a:t>
            </a:r>
            <a:r>
              <a:rPr lang="de-DE" dirty="0" err="1"/>
              <a:t>avaliar</a:t>
            </a:r>
            <a:r>
              <a:rPr lang="de-DE" dirty="0"/>
              <a:t> </a:t>
            </a:r>
            <a:r>
              <a:rPr lang="de-DE" dirty="0" err="1"/>
              <a:t>os</a:t>
            </a:r>
            <a:r>
              <a:rPr lang="de-DE" dirty="0"/>
              <a:t> </a:t>
            </a:r>
            <a:r>
              <a:rPr lang="de-DE" dirty="0" err="1"/>
              <a:t>impactos</a:t>
            </a:r>
            <a:r>
              <a:rPr lang="de-DE" dirty="0"/>
              <a:t> da </a:t>
            </a:r>
            <a:r>
              <a:rPr lang="de-DE" dirty="0" err="1"/>
              <a:t>enchete</a:t>
            </a:r>
            <a:r>
              <a:rPr lang="de-DE" dirty="0"/>
              <a:t> de </a:t>
            </a:r>
            <a:r>
              <a:rPr lang="de-DE" dirty="0" err="1"/>
              <a:t>maio</a:t>
            </a:r>
            <a:r>
              <a:rPr lang="de-DE" dirty="0"/>
              <a:t> de 2024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iRio</a:t>
            </a:r>
            <a:r>
              <a:rPr lang="de-DE" dirty="0"/>
              <a:t> Grande do Sul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E9585-AC52-1798-BB14-DBD6368C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Razão do empréstimo</a:t>
            </a:r>
          </a:p>
        </p:txBody>
      </p:sp>
      <p:pic>
        <p:nvPicPr>
          <p:cNvPr id="4" name="Espaço Reservado para Conteúdo 3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C0CBBD42-373B-23D1-47EF-2C611240C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7398" y="1825625"/>
            <a:ext cx="7037204" cy="4351338"/>
          </a:xfrm>
        </p:spPr>
      </p:pic>
    </p:spTree>
    <p:extLst>
      <p:ext uri="{BB962C8B-B14F-4D97-AF65-F5344CB8AC3E}">
        <p14:creationId xmlns:p14="http://schemas.microsoft.com/office/powerpoint/2010/main" val="184020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E5F53-00AB-16D3-1BA1-A0D17DCF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Quanto recurso seria necessário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9E241BE1-432F-348E-B4DC-EB5F63EA541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436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41375091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1321856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8479721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Segmento principal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Total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Média por empresa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8817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Eventos - Fornecedor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R$ 59.800.035,09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R$ 529.203,85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32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Gastronomia e bebidas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R$ 17.344.000,00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R$ 289.066,67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5605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Meios de Hospedagem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R$ 11.490.000,00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R$ 1.436.250,00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4610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Transporte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R$ 10.875.010,00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R$ 776.786,43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6043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Eventos - Espaço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R$ 2.136.500,00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R$ 145.464,29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3516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Agencia ou Operadora de Turismo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R$ 1.568.550,00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R$ 50.598,39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7750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Atrativo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R$ 770.000,00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R$ 59.230,77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156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Profissional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R$ 412.500,00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R$ 103.125,00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850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Comércio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R$ 160.000,00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R$ 80.000,00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1999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Total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b="1">
                          <a:effectLst/>
                        </a:rPr>
                        <a:t>R$ 104.556.595,09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b="1">
                          <a:effectLst/>
                        </a:rPr>
                        <a:t>R$ 459.717,67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92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34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440B6-341F-D415-D7ED-10AFF467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D5CD20-5BE8-CED8-3F86-24A13D6CB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70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 pesquisa contou com 436 respondentes, retratando especialmente o setor de eventos.</a:t>
            </a:r>
          </a:p>
          <a:p>
            <a:endParaRPr lang="pt-BR" dirty="0"/>
          </a:p>
        </p:txBody>
      </p:sp>
      <p:pic>
        <p:nvPicPr>
          <p:cNvPr id="4" name="Imagem 3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24860C55-764A-17C2-6451-5255CF8FE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560" y="2401017"/>
            <a:ext cx="6504729" cy="39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8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A4947-2B18-AEA0-2719-C0B44BA0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Amostra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323489-3482-81A5-D7B3-26F638105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Houve representantes de 65 municípios, embora o mais bem representado seja Porto Alegre</a:t>
            </a:r>
          </a:p>
        </p:txBody>
      </p:sp>
      <p:pic>
        <p:nvPicPr>
          <p:cNvPr id="4" name="Imagem 3" descr="Gráfico&#10;&#10;Descrição gerada automaticamente">
            <a:extLst>
              <a:ext uri="{FF2B5EF4-FFF2-40B4-BE49-F238E27FC236}">
                <a16:creationId xmlns:a16="http://schemas.microsoft.com/office/drawing/2014/main" id="{7A3A9990-0E58-78D8-8430-C4497CF66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267" y="2142226"/>
            <a:ext cx="6943201" cy="447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55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73020-85E6-EB58-7386-968A105C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Amostra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3FAC2BAC-0F89-A1B5-231B-EEB7F36DBC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9852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6786096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585769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22070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555482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Segmento principal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Colaboradores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Empresas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5E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t-BR" b="1">
                          <a:effectLst/>
                        </a:rPr>
                        <a:t>Colaborador por empreendimento</a:t>
                      </a:r>
                    </a:p>
                  </a:txBody>
                  <a:tcPr marL="0" marR="0" marT="19050" marB="19050" anchor="b">
                    <a:lnL w="9525" cap="flat" cmpd="sng" algn="ctr">
                      <a:solidFill>
                        <a:srgbClr val="205E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5E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5E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3990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Eventos - Espaço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2312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32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72,3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9436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Eventos - Fornecedor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1875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186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10,1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2274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Transporte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1203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60,2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919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Gastronomia e bebidas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727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92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7,9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1289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Meios de Hospedagem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398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26,5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267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Agencia ou Operadora de Turismo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285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54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5,3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36503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Profissional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94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15,7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4291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Atrativo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86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3,4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0011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Turismo - Comércio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1,8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44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pt-BR">
                          <a:effectLst/>
                        </a:rPr>
                        <a:t>Total geral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6989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435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>
                          <a:effectLst/>
                        </a:rPr>
                        <a:t>22,6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564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35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23C1B-CCC1-F80B-32B5-B3C360DA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Grau de prejuízo</a:t>
            </a:r>
          </a:p>
        </p:txBody>
      </p:sp>
      <p:pic>
        <p:nvPicPr>
          <p:cNvPr id="4" name="Espaço Reservado para Conteúdo 3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7D49B4C8-D448-E5C0-91C6-CFED103A28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301" y="1703792"/>
            <a:ext cx="6419850" cy="3962400"/>
          </a:xfr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AEE5B24-DDFD-F64F-FB5A-19570C21B05F}"/>
              </a:ext>
            </a:extLst>
          </p:cNvPr>
          <p:cNvSpPr txBox="1"/>
          <p:nvPr/>
        </p:nvSpPr>
        <p:spPr>
          <a:xfrm>
            <a:off x="7540465" y="3179399"/>
            <a:ext cx="3822333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73% </a:t>
            </a:r>
            <a:r>
              <a:rPr lang="pt-BR" dirty="0"/>
              <a:t>dos respondentes afirmaram não possui seguro</a:t>
            </a:r>
          </a:p>
        </p:txBody>
      </p:sp>
    </p:spTree>
    <p:extLst>
      <p:ext uri="{BB962C8B-B14F-4D97-AF65-F5344CB8AC3E}">
        <p14:creationId xmlns:p14="http://schemas.microsoft.com/office/powerpoint/2010/main" val="418839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6A544-445F-79C7-0FB9-9F697847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Grau de prejuízo por segmento</a:t>
            </a:r>
          </a:p>
        </p:txBody>
      </p:sp>
      <p:pic>
        <p:nvPicPr>
          <p:cNvPr id="4" name="Espaço Reservado para Conteúdo 3" descr="Gráfico, Gráfico de barras&#10;&#10;Descrição gerada automaticamente">
            <a:extLst>
              <a:ext uri="{FF2B5EF4-FFF2-40B4-BE49-F238E27FC236}">
                <a16:creationId xmlns:a16="http://schemas.microsoft.com/office/drawing/2014/main" id="{885DE4DE-D264-F643-06AC-7370EBEF3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729" y="1494946"/>
            <a:ext cx="7029788" cy="4351338"/>
          </a:xfr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2E474302-B6DE-DFD9-BA0C-E4E3A04A506A}"/>
              </a:ext>
            </a:extLst>
          </p:cNvPr>
          <p:cNvSpPr txBox="1"/>
          <p:nvPr/>
        </p:nvSpPr>
        <p:spPr>
          <a:xfrm>
            <a:off x="8423399" y="1353048"/>
            <a:ext cx="330260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/>
              <a:t>Embora a maioria reporte prejuízos, os empreendimentos ligados a atrativos turísticos foram os mais gravemente atingidos, seguidos de transporte.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CFD68F7-DB10-7182-6A2F-870E2F3C6D56}"/>
              </a:ext>
            </a:extLst>
          </p:cNvPr>
          <p:cNvSpPr txBox="1"/>
          <p:nvPr/>
        </p:nvSpPr>
        <p:spPr>
          <a:xfrm>
            <a:off x="8423398" y="3423387"/>
            <a:ext cx="3302608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Em questão aberta, muitos referiram-se ao cenário de incerteza e ao impacto futuro causado pelo choque de demanda devido ao fechamento dos acessos ao Estado. </a:t>
            </a:r>
          </a:p>
        </p:txBody>
      </p:sp>
    </p:spTree>
    <p:extLst>
      <p:ext uri="{BB962C8B-B14F-4D97-AF65-F5344CB8AC3E}">
        <p14:creationId xmlns:p14="http://schemas.microsoft.com/office/powerpoint/2010/main" val="357094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8D122-F3FD-AA46-C75E-99316795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Estimativa do prejuízo</a:t>
            </a:r>
          </a:p>
        </p:txBody>
      </p:sp>
      <p:pic>
        <p:nvPicPr>
          <p:cNvPr id="4" name="Espaço Reservado para Conteúdo 3" descr="Gráfico, Gráfico de barras&#10;&#10;Descrição gerada automaticamente">
            <a:extLst>
              <a:ext uri="{FF2B5EF4-FFF2-40B4-BE49-F238E27FC236}">
                <a16:creationId xmlns:a16="http://schemas.microsoft.com/office/drawing/2014/main" id="{3930DEEB-3E2F-C3A2-96A6-3D7DC5661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7398" y="1825625"/>
            <a:ext cx="7037204" cy="4351338"/>
          </a:xfrm>
        </p:spPr>
      </p:pic>
    </p:spTree>
    <p:extLst>
      <p:ext uri="{BB962C8B-B14F-4D97-AF65-F5344CB8AC3E}">
        <p14:creationId xmlns:p14="http://schemas.microsoft.com/office/powerpoint/2010/main" val="283012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66640-9181-50E6-A5A7-9C4DDA2F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Áreas de impacto</a:t>
            </a:r>
          </a:p>
        </p:txBody>
      </p:sp>
      <p:pic>
        <p:nvPicPr>
          <p:cNvPr id="4" name="Espaço Reservado para Conteúdo 3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2832CD86-DD76-B1D7-79A4-81E1E4B4E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7398" y="1825625"/>
            <a:ext cx="7037204" cy="4351338"/>
          </a:xfrm>
        </p:spPr>
      </p:pic>
    </p:spTree>
    <p:extLst>
      <p:ext uri="{BB962C8B-B14F-4D97-AF65-F5344CB8AC3E}">
        <p14:creationId xmlns:p14="http://schemas.microsoft.com/office/powerpoint/2010/main" val="2962952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5D07B8-8381-4FC9-147D-FE8251FA8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82" y="-2116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 err="1">
                <a:latin typeface="+mj-lt"/>
                <a:ea typeface="+mj-ea"/>
                <a:cs typeface="+mj-cs"/>
              </a:rPr>
              <a:t>Empréstimos</a:t>
            </a:r>
            <a:endParaRPr lang="pt-BR" err="1">
              <a:ea typeface="+mj-ea"/>
              <a:cs typeface="+mj-cs"/>
            </a:endParaRPr>
          </a:p>
        </p:txBody>
      </p:sp>
      <p:pic>
        <p:nvPicPr>
          <p:cNvPr id="12" name="Imagem 11" descr="Gráfico, Gráfico de explosão solar&#10;&#10;Descrição gerada automaticamente">
            <a:extLst>
              <a:ext uri="{FF2B5EF4-FFF2-40B4-BE49-F238E27FC236}">
                <a16:creationId xmlns:a16="http://schemas.microsoft.com/office/drawing/2014/main" id="{D46216F2-1DED-2CA0-D82E-D92EFDBBC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98" y="1486798"/>
            <a:ext cx="5668993" cy="3496215"/>
          </a:xfrm>
          <a:prstGeom prst="rect">
            <a:avLst/>
          </a:prstGeom>
        </p:spPr>
      </p:pic>
      <p:pic>
        <p:nvPicPr>
          <p:cNvPr id="14" name="Imagem 13" descr="Gráfico, Gráfico de barras&#10;&#10;Descrição gerada automaticamente">
            <a:extLst>
              <a:ext uri="{FF2B5EF4-FFF2-40B4-BE49-F238E27FC236}">
                <a16:creationId xmlns:a16="http://schemas.microsoft.com/office/drawing/2014/main" id="{8A39423D-EC03-2702-4BA5-E18FA2742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534" y="833886"/>
            <a:ext cx="5907272" cy="5664680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5C024875-F9F7-1724-CAC7-69218846E0F3}"/>
              </a:ext>
            </a:extLst>
          </p:cNvPr>
          <p:cNvSpPr txBox="1"/>
          <p:nvPr/>
        </p:nvSpPr>
        <p:spPr>
          <a:xfrm>
            <a:off x="518869" y="5154096"/>
            <a:ext cx="472170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/>
              <a:t>Há diferença do nível de endividamento entre os segmentos do turismo.</a:t>
            </a:r>
          </a:p>
        </p:txBody>
      </p:sp>
    </p:spTree>
    <p:extLst>
      <p:ext uri="{BB962C8B-B14F-4D97-AF65-F5344CB8AC3E}">
        <p14:creationId xmlns:p14="http://schemas.microsoft.com/office/powerpoint/2010/main" val="187700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Renasce dados</vt:lpstr>
      <vt:lpstr>Amostra</vt:lpstr>
      <vt:lpstr>Amostra</vt:lpstr>
      <vt:lpstr>Amostra</vt:lpstr>
      <vt:lpstr>Grau de prejuízo</vt:lpstr>
      <vt:lpstr>Grau de prejuízo por segmento</vt:lpstr>
      <vt:lpstr>Estimativa do prejuízo</vt:lpstr>
      <vt:lpstr>Áreas de impacto</vt:lpstr>
      <vt:lpstr>Empréstimos</vt:lpstr>
      <vt:lpstr>Razão do empréstimo</vt:lpstr>
      <vt:lpstr>Quanto recurso seria necessário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149</cp:revision>
  <dcterms:created xsi:type="dcterms:W3CDTF">2024-05-23T16:46:34Z</dcterms:created>
  <dcterms:modified xsi:type="dcterms:W3CDTF">2024-05-23T20:25:22Z</dcterms:modified>
</cp:coreProperties>
</file>